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Lst>
  <p:sldSz cx="18288000" cy="10287000"/>
  <p:notesSz cx="6858000" cy="9144000"/>
  <p:embeddedFontLst>
    <p:embeddedFont>
      <p:font typeface="Anton" charset="1" panose="00000500000000000000"/>
      <p:regular r:id="rId11"/>
    </p:embeddedFont>
    <p:embeddedFont>
      <p:font typeface="Public Sans" charset="1" panose="00000000000000000000"/>
      <p:regular r:id="rId12"/>
    </p:embeddedFont>
    <p:embeddedFont>
      <p:font typeface="Mukti" charset="1" panose="000000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FEFEC"/>
        </a:solidFill>
      </p:bgPr>
    </p:bg>
    <p:spTree>
      <p:nvGrpSpPr>
        <p:cNvPr id="1" name=""/>
        <p:cNvGrpSpPr/>
        <p:nvPr/>
      </p:nvGrpSpPr>
      <p:grpSpPr>
        <a:xfrm>
          <a:off x="0" y="0"/>
          <a:ext cx="0" cy="0"/>
          <a:chOff x="0" y="0"/>
          <a:chExt cx="0" cy="0"/>
        </a:xfrm>
      </p:grpSpPr>
      <p:sp>
        <p:nvSpPr>
          <p:cNvPr name="AutoShape 2" id="2"/>
          <p:cNvSpPr/>
          <p:nvPr/>
        </p:nvSpPr>
        <p:spPr>
          <a:xfrm>
            <a:off x="-882858" y="492020"/>
            <a:ext cx="20053717" cy="0"/>
          </a:xfrm>
          <a:prstGeom prst="line">
            <a:avLst/>
          </a:prstGeom>
          <a:ln cap="flat" w="9525">
            <a:solidFill>
              <a:srgbClr val="151213"/>
            </a:solidFill>
            <a:prstDash val="solid"/>
            <a:headEnd type="none" len="sm" w="sm"/>
            <a:tailEnd type="none" len="sm" w="sm"/>
          </a:ln>
        </p:spPr>
      </p:sp>
      <p:sp>
        <p:nvSpPr>
          <p:cNvPr name="AutoShape 3" id="3"/>
          <p:cNvSpPr/>
          <p:nvPr/>
        </p:nvSpPr>
        <p:spPr>
          <a:xfrm>
            <a:off x="-882858" y="9818891"/>
            <a:ext cx="20053717" cy="0"/>
          </a:xfrm>
          <a:prstGeom prst="line">
            <a:avLst/>
          </a:prstGeom>
          <a:ln cap="flat" w="9525">
            <a:solidFill>
              <a:srgbClr val="151213"/>
            </a:solidFill>
            <a:prstDash val="solid"/>
            <a:headEnd type="none" len="sm" w="sm"/>
            <a:tailEnd type="none" len="sm" w="sm"/>
          </a:ln>
        </p:spPr>
      </p:sp>
      <p:sp>
        <p:nvSpPr>
          <p:cNvPr name="Freeform 4" id="4"/>
          <p:cNvSpPr/>
          <p:nvPr/>
        </p:nvSpPr>
        <p:spPr>
          <a:xfrm flipH="false" flipV="false" rot="0">
            <a:off x="9144000" y="1297305"/>
            <a:ext cx="7468362" cy="8229600"/>
          </a:xfrm>
          <a:custGeom>
            <a:avLst/>
            <a:gdLst/>
            <a:ahLst/>
            <a:cxnLst/>
            <a:rect r="r" b="b" t="t" l="l"/>
            <a:pathLst>
              <a:path h="8229600" w="7468362">
                <a:moveTo>
                  <a:pt x="0" y="0"/>
                </a:moveTo>
                <a:lnTo>
                  <a:pt x="7468362" y="0"/>
                </a:lnTo>
                <a:lnTo>
                  <a:pt x="7468362" y="8229600"/>
                </a:lnTo>
                <a:lnTo>
                  <a:pt x="0" y="8229600"/>
                </a:lnTo>
                <a:lnTo>
                  <a:pt x="0" y="0"/>
                </a:lnTo>
                <a:close/>
              </a:path>
            </a:pathLst>
          </a:custGeom>
          <a:blipFill>
            <a:blip r:embed="rId2"/>
            <a:stretch>
              <a:fillRect l="0" t="0" r="0" b="0"/>
            </a:stretch>
          </a:blipFill>
        </p:spPr>
      </p:sp>
      <p:sp>
        <p:nvSpPr>
          <p:cNvPr name="TextBox 5" id="5"/>
          <p:cNvSpPr txBox="true"/>
          <p:nvPr/>
        </p:nvSpPr>
        <p:spPr>
          <a:xfrm rot="0">
            <a:off x="1028700" y="2727325"/>
            <a:ext cx="9355385" cy="5203826"/>
          </a:xfrm>
          <a:prstGeom prst="rect">
            <a:avLst/>
          </a:prstGeom>
        </p:spPr>
        <p:txBody>
          <a:bodyPr anchor="t" rtlCol="false" tIns="0" lIns="0" bIns="0" rIns="0">
            <a:spAutoFit/>
          </a:bodyPr>
          <a:lstStyle/>
          <a:p>
            <a:pPr algn="l">
              <a:lnSpc>
                <a:spcPts val="20000"/>
              </a:lnSpc>
            </a:pPr>
            <a:r>
              <a:rPr lang="en-US" sz="20000" spc="-440">
                <a:solidFill>
                  <a:srgbClr val="151213"/>
                </a:solidFill>
                <a:latin typeface="Anton"/>
                <a:ea typeface="Anton"/>
                <a:cs typeface="Anton"/>
                <a:sym typeface="Anton"/>
              </a:rPr>
              <a:t>AGRO</a:t>
            </a:r>
          </a:p>
          <a:p>
            <a:pPr algn="l">
              <a:lnSpc>
                <a:spcPts val="20000"/>
              </a:lnSpc>
            </a:pPr>
            <a:r>
              <a:rPr lang="en-US" sz="20000" spc="-440">
                <a:solidFill>
                  <a:srgbClr val="151213"/>
                </a:solidFill>
                <a:latin typeface="Anton"/>
                <a:ea typeface="Anton"/>
                <a:cs typeface="Anton"/>
                <a:sym typeface="Anton"/>
              </a:rPr>
              <a:t>SMART</a:t>
            </a:r>
          </a:p>
        </p:txBody>
      </p:sp>
      <p:sp>
        <p:nvSpPr>
          <p:cNvPr name="TextBox 6" id="6"/>
          <p:cNvSpPr txBox="true"/>
          <p:nvPr/>
        </p:nvSpPr>
        <p:spPr>
          <a:xfrm rot="0">
            <a:off x="-401459" y="7605395"/>
            <a:ext cx="6107851" cy="689610"/>
          </a:xfrm>
          <a:prstGeom prst="rect">
            <a:avLst/>
          </a:prstGeom>
        </p:spPr>
        <p:txBody>
          <a:bodyPr anchor="t" rtlCol="false" tIns="0" lIns="0" bIns="0" rIns="0">
            <a:spAutoFit/>
          </a:bodyPr>
          <a:lstStyle/>
          <a:p>
            <a:pPr algn="r">
              <a:lnSpc>
                <a:spcPts val="5280"/>
              </a:lnSpc>
            </a:pPr>
            <a:r>
              <a:rPr lang="en-US" sz="4800" spc="-264">
                <a:solidFill>
                  <a:srgbClr val="151213"/>
                </a:solidFill>
                <a:latin typeface="Public Sans"/>
                <a:ea typeface="Public Sans"/>
                <a:cs typeface="Public Sans"/>
                <a:sym typeface="Public Sans"/>
              </a:rPr>
              <a:t>Ezaz Alam Ahmed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FEFEC"/>
        </a:solidFill>
      </p:bgPr>
    </p:bg>
    <p:spTree>
      <p:nvGrpSpPr>
        <p:cNvPr id="1" name=""/>
        <p:cNvGrpSpPr/>
        <p:nvPr/>
      </p:nvGrpSpPr>
      <p:grpSpPr>
        <a:xfrm>
          <a:off x="0" y="0"/>
          <a:ext cx="0" cy="0"/>
          <a:chOff x="0" y="0"/>
          <a:chExt cx="0" cy="0"/>
        </a:xfrm>
      </p:grpSpPr>
      <p:sp>
        <p:nvSpPr>
          <p:cNvPr name="AutoShape 2" id="2"/>
          <p:cNvSpPr/>
          <p:nvPr/>
        </p:nvSpPr>
        <p:spPr>
          <a:xfrm>
            <a:off x="-882858" y="492020"/>
            <a:ext cx="20053717" cy="0"/>
          </a:xfrm>
          <a:prstGeom prst="line">
            <a:avLst/>
          </a:prstGeom>
          <a:ln cap="flat" w="9525">
            <a:solidFill>
              <a:srgbClr val="151213"/>
            </a:solidFill>
            <a:prstDash val="solid"/>
            <a:headEnd type="none" len="sm" w="sm"/>
            <a:tailEnd type="none" len="sm" w="sm"/>
          </a:ln>
        </p:spPr>
      </p:sp>
      <p:sp>
        <p:nvSpPr>
          <p:cNvPr name="AutoShape 3" id="3"/>
          <p:cNvSpPr/>
          <p:nvPr/>
        </p:nvSpPr>
        <p:spPr>
          <a:xfrm>
            <a:off x="-882858" y="9818891"/>
            <a:ext cx="20053717" cy="0"/>
          </a:xfrm>
          <a:prstGeom prst="line">
            <a:avLst/>
          </a:prstGeom>
          <a:ln cap="flat" w="9525">
            <a:solidFill>
              <a:srgbClr val="151213"/>
            </a:solidFill>
            <a:prstDash val="solid"/>
            <a:headEnd type="none" len="sm" w="sm"/>
            <a:tailEnd type="none" len="sm" w="sm"/>
          </a:ln>
        </p:spPr>
      </p:sp>
      <p:sp>
        <p:nvSpPr>
          <p:cNvPr name="Freeform 4" id="4"/>
          <p:cNvSpPr/>
          <p:nvPr/>
        </p:nvSpPr>
        <p:spPr>
          <a:xfrm flipH="false" flipV="false" rot="0">
            <a:off x="761198" y="1040656"/>
            <a:ext cx="3970782" cy="8229600"/>
          </a:xfrm>
          <a:custGeom>
            <a:avLst/>
            <a:gdLst/>
            <a:ahLst/>
            <a:cxnLst/>
            <a:rect r="r" b="b" t="t" l="l"/>
            <a:pathLst>
              <a:path h="8229600" w="3970782">
                <a:moveTo>
                  <a:pt x="0" y="0"/>
                </a:moveTo>
                <a:lnTo>
                  <a:pt x="3970782" y="0"/>
                </a:lnTo>
                <a:lnTo>
                  <a:pt x="3970782" y="8229600"/>
                </a:lnTo>
                <a:lnTo>
                  <a:pt x="0" y="8229600"/>
                </a:lnTo>
                <a:lnTo>
                  <a:pt x="0" y="0"/>
                </a:lnTo>
                <a:close/>
              </a:path>
            </a:pathLst>
          </a:custGeom>
          <a:blipFill>
            <a:blip r:embed="rId2"/>
            <a:stretch>
              <a:fillRect l="0" t="0" r="0" b="0"/>
            </a:stretch>
          </a:blipFill>
        </p:spPr>
      </p:sp>
      <p:sp>
        <p:nvSpPr>
          <p:cNvPr name="TextBox 5" id="5"/>
          <p:cNvSpPr txBox="true"/>
          <p:nvPr/>
        </p:nvSpPr>
        <p:spPr>
          <a:xfrm rot="0">
            <a:off x="4895376" y="1079391"/>
            <a:ext cx="16853005" cy="2670176"/>
          </a:xfrm>
          <a:prstGeom prst="rect">
            <a:avLst/>
          </a:prstGeom>
        </p:spPr>
        <p:txBody>
          <a:bodyPr anchor="t" rtlCol="false" tIns="0" lIns="0" bIns="0" rIns="0">
            <a:spAutoFit/>
          </a:bodyPr>
          <a:lstStyle/>
          <a:p>
            <a:pPr algn="l">
              <a:lnSpc>
                <a:spcPts val="20000"/>
              </a:lnSpc>
            </a:pPr>
            <a:r>
              <a:rPr lang="en-US" sz="20000" spc="-440">
                <a:solidFill>
                  <a:srgbClr val="151213"/>
                </a:solidFill>
                <a:latin typeface="Anton"/>
                <a:ea typeface="Anton"/>
                <a:cs typeface="Anton"/>
                <a:sym typeface="Anton"/>
              </a:rPr>
              <a:t>THE OBJECTIVE</a:t>
            </a:r>
          </a:p>
        </p:txBody>
      </p:sp>
      <p:sp>
        <p:nvSpPr>
          <p:cNvPr name="TextBox 6" id="6"/>
          <p:cNvSpPr txBox="true"/>
          <p:nvPr/>
        </p:nvSpPr>
        <p:spPr>
          <a:xfrm rot="0">
            <a:off x="5237367" y="5203081"/>
            <a:ext cx="8355757" cy="2496798"/>
          </a:xfrm>
          <a:prstGeom prst="rect">
            <a:avLst/>
          </a:prstGeom>
        </p:spPr>
        <p:txBody>
          <a:bodyPr anchor="t" rtlCol="false" tIns="0" lIns="0" bIns="0" rIns="0">
            <a:spAutoFit/>
          </a:bodyPr>
          <a:lstStyle/>
          <a:p>
            <a:pPr algn="just">
              <a:lnSpc>
                <a:spcPts val="4986"/>
              </a:lnSpc>
            </a:pPr>
            <a:r>
              <a:rPr lang="en-US" sz="4532" spc="-249">
                <a:solidFill>
                  <a:srgbClr val="151213"/>
                </a:solidFill>
                <a:latin typeface="Public Sans"/>
                <a:ea typeface="Public Sans"/>
                <a:cs typeface="Public Sans"/>
                <a:sym typeface="Public Sans"/>
              </a:rPr>
              <a:t>The main objective of this prototype is to simplify integrating technology into farming, especially urban farming.</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FEFEC"/>
        </a:solidFill>
      </p:bgPr>
    </p:bg>
    <p:spTree>
      <p:nvGrpSpPr>
        <p:cNvPr id="1" name=""/>
        <p:cNvGrpSpPr/>
        <p:nvPr/>
      </p:nvGrpSpPr>
      <p:grpSpPr>
        <a:xfrm>
          <a:off x="0" y="0"/>
          <a:ext cx="0" cy="0"/>
          <a:chOff x="0" y="0"/>
          <a:chExt cx="0" cy="0"/>
        </a:xfrm>
      </p:grpSpPr>
      <p:sp>
        <p:nvSpPr>
          <p:cNvPr name="Freeform 2" id="2"/>
          <p:cNvSpPr/>
          <p:nvPr/>
        </p:nvSpPr>
        <p:spPr>
          <a:xfrm flipH="false" flipV="false" rot="0">
            <a:off x="1912343" y="2001067"/>
            <a:ext cx="5250617" cy="5027466"/>
          </a:xfrm>
          <a:custGeom>
            <a:avLst/>
            <a:gdLst/>
            <a:ahLst/>
            <a:cxnLst/>
            <a:rect r="r" b="b" t="t" l="l"/>
            <a:pathLst>
              <a:path h="5027466" w="5250617">
                <a:moveTo>
                  <a:pt x="0" y="0"/>
                </a:moveTo>
                <a:lnTo>
                  <a:pt x="5250617" y="0"/>
                </a:lnTo>
                <a:lnTo>
                  <a:pt x="5250617" y="5027466"/>
                </a:lnTo>
                <a:lnTo>
                  <a:pt x="0" y="5027466"/>
                </a:lnTo>
                <a:lnTo>
                  <a:pt x="0" y="0"/>
                </a:lnTo>
                <a:close/>
              </a:path>
            </a:pathLst>
          </a:custGeom>
          <a:blipFill>
            <a:blip r:embed="rId2"/>
            <a:stretch>
              <a:fillRect l="0" t="0" r="0" b="0"/>
            </a:stretch>
          </a:blipFill>
        </p:spPr>
      </p:sp>
      <p:sp>
        <p:nvSpPr>
          <p:cNvPr name="TextBox 3" id="3"/>
          <p:cNvSpPr txBox="true"/>
          <p:nvPr/>
        </p:nvSpPr>
        <p:spPr>
          <a:xfrm rot="0">
            <a:off x="406295" y="1043590"/>
            <a:ext cx="7579360" cy="7737476"/>
          </a:xfrm>
          <a:prstGeom prst="rect">
            <a:avLst/>
          </a:prstGeom>
        </p:spPr>
        <p:txBody>
          <a:bodyPr anchor="t" rtlCol="false" tIns="0" lIns="0" bIns="0" rIns="0">
            <a:spAutoFit/>
          </a:bodyPr>
          <a:lstStyle/>
          <a:p>
            <a:pPr algn="l">
              <a:lnSpc>
                <a:spcPts val="20000"/>
              </a:lnSpc>
            </a:pPr>
            <a:r>
              <a:rPr lang="en-US" sz="20000" spc="-440">
                <a:solidFill>
                  <a:srgbClr val="151213"/>
                </a:solidFill>
                <a:latin typeface="Anton"/>
                <a:ea typeface="Anton"/>
                <a:cs typeface="Anton"/>
                <a:sym typeface="Anton"/>
              </a:rPr>
              <a:t>HOW</a:t>
            </a:r>
          </a:p>
          <a:p>
            <a:pPr algn="l">
              <a:lnSpc>
                <a:spcPts val="20000"/>
              </a:lnSpc>
            </a:pPr>
            <a:r>
              <a:rPr lang="en-US" sz="20000" spc="-440">
                <a:solidFill>
                  <a:srgbClr val="151213"/>
                </a:solidFill>
                <a:latin typeface="Anton"/>
                <a:ea typeface="Anton"/>
                <a:cs typeface="Anton"/>
                <a:sym typeface="Anton"/>
              </a:rPr>
              <a:t>IT</a:t>
            </a:r>
          </a:p>
          <a:p>
            <a:pPr algn="l">
              <a:lnSpc>
                <a:spcPts val="20000"/>
              </a:lnSpc>
            </a:pPr>
            <a:r>
              <a:rPr lang="en-US" sz="20000" spc="-440">
                <a:solidFill>
                  <a:srgbClr val="151213"/>
                </a:solidFill>
                <a:latin typeface="Anton"/>
                <a:ea typeface="Anton"/>
                <a:cs typeface="Anton"/>
                <a:sym typeface="Anton"/>
              </a:rPr>
              <a:t>WORKS?</a:t>
            </a:r>
          </a:p>
        </p:txBody>
      </p:sp>
      <p:grpSp>
        <p:nvGrpSpPr>
          <p:cNvPr name="Group 4" id="4"/>
          <p:cNvGrpSpPr/>
          <p:nvPr/>
        </p:nvGrpSpPr>
        <p:grpSpPr>
          <a:xfrm rot="0">
            <a:off x="8344865" y="1028700"/>
            <a:ext cx="5265746" cy="972367"/>
            <a:chOff x="0" y="0"/>
            <a:chExt cx="1386863" cy="256097"/>
          </a:xfrm>
        </p:grpSpPr>
        <p:sp>
          <p:nvSpPr>
            <p:cNvPr name="Freeform 5" id="5"/>
            <p:cNvSpPr/>
            <p:nvPr/>
          </p:nvSpPr>
          <p:spPr>
            <a:xfrm flipH="false" flipV="false" rot="0">
              <a:off x="0" y="0"/>
              <a:ext cx="1386863" cy="256097"/>
            </a:xfrm>
            <a:custGeom>
              <a:avLst/>
              <a:gdLst/>
              <a:ahLst/>
              <a:cxnLst/>
              <a:rect r="r" b="b" t="t" l="l"/>
              <a:pathLst>
                <a:path h="256097" w="1386863">
                  <a:moveTo>
                    <a:pt x="74982" y="0"/>
                  </a:moveTo>
                  <a:lnTo>
                    <a:pt x="1311881" y="0"/>
                  </a:lnTo>
                  <a:cubicBezTo>
                    <a:pt x="1353292" y="0"/>
                    <a:pt x="1386863" y="33571"/>
                    <a:pt x="1386863" y="74982"/>
                  </a:cubicBezTo>
                  <a:lnTo>
                    <a:pt x="1386863" y="181114"/>
                  </a:lnTo>
                  <a:cubicBezTo>
                    <a:pt x="1386863" y="222526"/>
                    <a:pt x="1353292" y="256097"/>
                    <a:pt x="1311881" y="256097"/>
                  </a:cubicBezTo>
                  <a:lnTo>
                    <a:pt x="74982" y="256097"/>
                  </a:lnTo>
                  <a:cubicBezTo>
                    <a:pt x="33571" y="256097"/>
                    <a:pt x="0" y="222526"/>
                    <a:pt x="0" y="181114"/>
                  </a:cubicBezTo>
                  <a:lnTo>
                    <a:pt x="0" y="74982"/>
                  </a:lnTo>
                  <a:cubicBezTo>
                    <a:pt x="0" y="33571"/>
                    <a:pt x="33571" y="0"/>
                    <a:pt x="74982" y="0"/>
                  </a:cubicBezTo>
                  <a:close/>
                </a:path>
              </a:pathLst>
            </a:custGeom>
            <a:solidFill>
              <a:srgbClr val="E4E1DD"/>
            </a:solidFill>
            <a:ln w="9525" cap="rnd">
              <a:solidFill>
                <a:srgbClr val="151213"/>
              </a:solidFill>
              <a:prstDash val="solid"/>
              <a:round/>
            </a:ln>
          </p:spPr>
        </p:sp>
        <p:sp>
          <p:nvSpPr>
            <p:cNvPr name="TextBox 6" id="6"/>
            <p:cNvSpPr txBox="true"/>
            <p:nvPr/>
          </p:nvSpPr>
          <p:spPr>
            <a:xfrm>
              <a:off x="0" y="-57150"/>
              <a:ext cx="1386863" cy="313247"/>
            </a:xfrm>
            <a:prstGeom prst="rect">
              <a:avLst/>
            </a:prstGeom>
          </p:spPr>
          <p:txBody>
            <a:bodyPr anchor="ctr" rtlCol="false" tIns="50800" lIns="50800" bIns="50800" rIns="50800"/>
            <a:lstStyle/>
            <a:p>
              <a:pPr algn="ctr">
                <a:lnSpc>
                  <a:spcPts val="4199"/>
                </a:lnSpc>
              </a:pPr>
              <a:r>
                <a:rPr lang="en-US" sz="2999" spc="-164">
                  <a:solidFill>
                    <a:srgbClr val="151213"/>
                  </a:solidFill>
                  <a:latin typeface="Mukti"/>
                  <a:ea typeface="Mukti"/>
                  <a:cs typeface="Mukti"/>
                  <a:sym typeface="Mukti"/>
                </a:rPr>
                <a:t>HARDWARE</a:t>
              </a:r>
            </a:p>
          </p:txBody>
        </p:sp>
      </p:grpSp>
      <p:grpSp>
        <p:nvGrpSpPr>
          <p:cNvPr name="Group 7" id="7"/>
          <p:cNvGrpSpPr/>
          <p:nvPr/>
        </p:nvGrpSpPr>
        <p:grpSpPr>
          <a:xfrm rot="0">
            <a:off x="8301026" y="6013982"/>
            <a:ext cx="5265746" cy="972367"/>
            <a:chOff x="0" y="0"/>
            <a:chExt cx="1386863" cy="256097"/>
          </a:xfrm>
        </p:grpSpPr>
        <p:sp>
          <p:nvSpPr>
            <p:cNvPr name="Freeform 8" id="8"/>
            <p:cNvSpPr/>
            <p:nvPr/>
          </p:nvSpPr>
          <p:spPr>
            <a:xfrm flipH="false" flipV="false" rot="0">
              <a:off x="0" y="0"/>
              <a:ext cx="1386863" cy="256097"/>
            </a:xfrm>
            <a:custGeom>
              <a:avLst/>
              <a:gdLst/>
              <a:ahLst/>
              <a:cxnLst/>
              <a:rect r="r" b="b" t="t" l="l"/>
              <a:pathLst>
                <a:path h="256097" w="1386863">
                  <a:moveTo>
                    <a:pt x="74982" y="0"/>
                  </a:moveTo>
                  <a:lnTo>
                    <a:pt x="1311881" y="0"/>
                  </a:lnTo>
                  <a:cubicBezTo>
                    <a:pt x="1353292" y="0"/>
                    <a:pt x="1386863" y="33571"/>
                    <a:pt x="1386863" y="74982"/>
                  </a:cubicBezTo>
                  <a:lnTo>
                    <a:pt x="1386863" y="181114"/>
                  </a:lnTo>
                  <a:cubicBezTo>
                    <a:pt x="1386863" y="222526"/>
                    <a:pt x="1353292" y="256097"/>
                    <a:pt x="1311881" y="256097"/>
                  </a:cubicBezTo>
                  <a:lnTo>
                    <a:pt x="74982" y="256097"/>
                  </a:lnTo>
                  <a:cubicBezTo>
                    <a:pt x="33571" y="256097"/>
                    <a:pt x="0" y="222526"/>
                    <a:pt x="0" y="181114"/>
                  </a:cubicBezTo>
                  <a:lnTo>
                    <a:pt x="0" y="74982"/>
                  </a:lnTo>
                  <a:cubicBezTo>
                    <a:pt x="0" y="33571"/>
                    <a:pt x="33571" y="0"/>
                    <a:pt x="74982" y="0"/>
                  </a:cubicBezTo>
                  <a:close/>
                </a:path>
              </a:pathLst>
            </a:custGeom>
            <a:solidFill>
              <a:srgbClr val="E4E1DD"/>
            </a:solidFill>
            <a:ln w="9525" cap="rnd">
              <a:solidFill>
                <a:srgbClr val="151213"/>
              </a:solidFill>
              <a:prstDash val="solid"/>
              <a:round/>
            </a:ln>
          </p:spPr>
        </p:sp>
        <p:sp>
          <p:nvSpPr>
            <p:cNvPr name="TextBox 9" id="9"/>
            <p:cNvSpPr txBox="true"/>
            <p:nvPr/>
          </p:nvSpPr>
          <p:spPr>
            <a:xfrm>
              <a:off x="0" y="-57150"/>
              <a:ext cx="1386863" cy="313247"/>
            </a:xfrm>
            <a:prstGeom prst="rect">
              <a:avLst/>
            </a:prstGeom>
          </p:spPr>
          <p:txBody>
            <a:bodyPr anchor="ctr" rtlCol="false" tIns="50800" lIns="50800" bIns="50800" rIns="50800"/>
            <a:lstStyle/>
            <a:p>
              <a:pPr algn="ctr">
                <a:lnSpc>
                  <a:spcPts val="4199"/>
                </a:lnSpc>
              </a:pPr>
              <a:r>
                <a:rPr lang="en-US" sz="2999" spc="-164">
                  <a:solidFill>
                    <a:srgbClr val="151213"/>
                  </a:solidFill>
                  <a:latin typeface="Mukti"/>
                  <a:ea typeface="Mukti"/>
                  <a:cs typeface="Mukti"/>
                  <a:sym typeface="Mukti"/>
                </a:rPr>
                <a:t>SOFTWARE</a:t>
              </a:r>
            </a:p>
          </p:txBody>
        </p:sp>
      </p:grpSp>
      <p:sp>
        <p:nvSpPr>
          <p:cNvPr name="AutoShape 10" id="10"/>
          <p:cNvSpPr/>
          <p:nvPr/>
        </p:nvSpPr>
        <p:spPr>
          <a:xfrm>
            <a:off x="-882858" y="492020"/>
            <a:ext cx="20053717" cy="0"/>
          </a:xfrm>
          <a:prstGeom prst="line">
            <a:avLst/>
          </a:prstGeom>
          <a:ln cap="flat" w="9525">
            <a:solidFill>
              <a:srgbClr val="151213"/>
            </a:solidFill>
            <a:prstDash val="solid"/>
            <a:headEnd type="none" len="sm" w="sm"/>
            <a:tailEnd type="none" len="sm" w="sm"/>
          </a:ln>
        </p:spPr>
      </p:sp>
      <p:sp>
        <p:nvSpPr>
          <p:cNvPr name="AutoShape 11" id="11"/>
          <p:cNvSpPr/>
          <p:nvPr/>
        </p:nvSpPr>
        <p:spPr>
          <a:xfrm>
            <a:off x="-882858" y="9818891"/>
            <a:ext cx="20053717" cy="0"/>
          </a:xfrm>
          <a:prstGeom prst="line">
            <a:avLst/>
          </a:prstGeom>
          <a:ln cap="flat" w="9525">
            <a:solidFill>
              <a:srgbClr val="151213"/>
            </a:solidFill>
            <a:prstDash val="solid"/>
            <a:headEnd type="none" len="sm" w="sm"/>
            <a:tailEnd type="none" len="sm" w="sm"/>
          </a:ln>
        </p:spPr>
      </p:sp>
      <p:sp>
        <p:nvSpPr>
          <p:cNvPr name="TextBox 12" id="12"/>
          <p:cNvSpPr txBox="true"/>
          <p:nvPr/>
        </p:nvSpPr>
        <p:spPr>
          <a:xfrm rot="0">
            <a:off x="8344865" y="2305867"/>
            <a:ext cx="9459079" cy="1831690"/>
          </a:xfrm>
          <a:prstGeom prst="rect">
            <a:avLst/>
          </a:prstGeom>
        </p:spPr>
        <p:txBody>
          <a:bodyPr anchor="t" rtlCol="false" tIns="0" lIns="0" bIns="0" rIns="0">
            <a:spAutoFit/>
          </a:bodyPr>
          <a:lstStyle/>
          <a:p>
            <a:pPr algn="just">
              <a:lnSpc>
                <a:spcPts val="3626"/>
              </a:lnSpc>
            </a:pPr>
            <a:r>
              <a:rPr lang="en-US" sz="3297" spc="-181">
                <a:solidFill>
                  <a:srgbClr val="151213"/>
                </a:solidFill>
                <a:latin typeface="Public Sans"/>
                <a:ea typeface="Public Sans"/>
                <a:cs typeface="Public Sans"/>
                <a:sym typeface="Public Sans"/>
              </a:rPr>
              <a:t>IT COLLECTS THE DATA OF TEMPERATURE, HUMIDITY AND  MOISTURE LEVEL  IN SOIL THEN SENDS  TO THE MOBIE APP OVER WIFI. IT ALSO AUTOMATES THE WATER FLOW</a:t>
            </a:r>
          </a:p>
        </p:txBody>
      </p:sp>
      <p:sp>
        <p:nvSpPr>
          <p:cNvPr name="TextBox 13" id="13"/>
          <p:cNvSpPr txBox="true"/>
          <p:nvPr/>
        </p:nvSpPr>
        <p:spPr>
          <a:xfrm rot="0">
            <a:off x="8344865" y="7293569"/>
            <a:ext cx="9459079" cy="1898359"/>
          </a:xfrm>
          <a:prstGeom prst="rect">
            <a:avLst/>
          </a:prstGeom>
        </p:spPr>
        <p:txBody>
          <a:bodyPr anchor="t" rtlCol="false" tIns="0" lIns="0" bIns="0" rIns="0">
            <a:spAutoFit/>
          </a:bodyPr>
          <a:lstStyle/>
          <a:p>
            <a:pPr algn="just">
              <a:lnSpc>
                <a:spcPts val="3757"/>
              </a:lnSpc>
            </a:pPr>
            <a:r>
              <a:rPr lang="en-US" sz="3415" spc="-187">
                <a:solidFill>
                  <a:srgbClr val="151213"/>
                </a:solidFill>
                <a:latin typeface="Public Sans"/>
                <a:ea typeface="Public Sans"/>
                <a:cs typeface="Public Sans"/>
                <a:sym typeface="Public Sans"/>
              </a:rPr>
              <a:t>ON THE SOFTWARE SIDE IT HAS THE APP, IN ONE PART IT DISPLAYS ALL THE DATA RECEIVED FROM THE MODEL, ON THE OTHER, IT INTERACTS WITH THE AI WHICH HELPS THE USER.</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EFEFEC"/>
        </a:solidFill>
      </p:bgPr>
    </p:bg>
    <p:spTree>
      <p:nvGrpSpPr>
        <p:cNvPr id="1" name=""/>
        <p:cNvGrpSpPr/>
        <p:nvPr/>
      </p:nvGrpSpPr>
      <p:grpSpPr>
        <a:xfrm>
          <a:off x="0" y="0"/>
          <a:ext cx="0" cy="0"/>
          <a:chOff x="0" y="0"/>
          <a:chExt cx="0" cy="0"/>
        </a:xfrm>
      </p:grpSpPr>
      <p:sp>
        <p:nvSpPr>
          <p:cNvPr name="TextBox 2" id="2"/>
          <p:cNvSpPr txBox="true"/>
          <p:nvPr/>
        </p:nvSpPr>
        <p:spPr>
          <a:xfrm rot="0">
            <a:off x="4552498" y="1035099"/>
            <a:ext cx="9183005" cy="2670176"/>
          </a:xfrm>
          <a:prstGeom prst="rect">
            <a:avLst/>
          </a:prstGeom>
        </p:spPr>
        <p:txBody>
          <a:bodyPr anchor="t" rtlCol="false" tIns="0" lIns="0" bIns="0" rIns="0">
            <a:spAutoFit/>
          </a:bodyPr>
          <a:lstStyle/>
          <a:p>
            <a:pPr algn="r">
              <a:lnSpc>
                <a:spcPts val="20000"/>
              </a:lnSpc>
            </a:pPr>
            <a:r>
              <a:rPr lang="en-US" sz="20000" spc="-440">
                <a:solidFill>
                  <a:srgbClr val="151213"/>
                </a:solidFill>
                <a:latin typeface="Anton"/>
                <a:ea typeface="Anton"/>
                <a:cs typeface="Anton"/>
                <a:sym typeface="Anton"/>
              </a:rPr>
              <a:t>VERSIONS</a:t>
            </a:r>
          </a:p>
        </p:txBody>
      </p:sp>
      <p:sp>
        <p:nvSpPr>
          <p:cNvPr name="TextBox 3" id="3"/>
          <p:cNvSpPr txBox="true"/>
          <p:nvPr/>
        </p:nvSpPr>
        <p:spPr>
          <a:xfrm rot="0">
            <a:off x="-4044458" y="6362750"/>
            <a:ext cx="5858785" cy="668655"/>
          </a:xfrm>
          <a:prstGeom prst="rect">
            <a:avLst/>
          </a:prstGeom>
        </p:spPr>
        <p:txBody>
          <a:bodyPr anchor="t" rtlCol="false" tIns="0" lIns="0" bIns="0" rIns="0">
            <a:spAutoFit/>
          </a:bodyPr>
          <a:lstStyle/>
          <a:p>
            <a:pPr algn="r">
              <a:lnSpc>
                <a:spcPts val="5580"/>
              </a:lnSpc>
            </a:pPr>
            <a:r>
              <a:rPr lang="en-US" sz="3600" spc="-197" u="sng">
                <a:solidFill>
                  <a:srgbClr val="151213"/>
                </a:solidFill>
                <a:latin typeface="Public Sans"/>
                <a:ea typeface="Public Sans"/>
                <a:cs typeface="Public Sans"/>
                <a:sym typeface="Public Sans"/>
              </a:rPr>
              <a:t>V 1.0</a:t>
            </a:r>
          </a:p>
        </p:txBody>
      </p:sp>
      <p:sp>
        <p:nvSpPr>
          <p:cNvPr name="TextBox 4" id="4"/>
          <p:cNvSpPr txBox="true"/>
          <p:nvPr/>
        </p:nvSpPr>
        <p:spPr>
          <a:xfrm rot="0">
            <a:off x="590740" y="7126655"/>
            <a:ext cx="5511119" cy="1911985"/>
          </a:xfrm>
          <a:prstGeom prst="rect">
            <a:avLst/>
          </a:prstGeom>
        </p:spPr>
        <p:txBody>
          <a:bodyPr anchor="t" rtlCol="false" tIns="0" lIns="0" bIns="0" rIns="0">
            <a:spAutoFit/>
          </a:bodyPr>
          <a:lstStyle/>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Initial version</a:t>
            </a:r>
          </a:p>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Hard to use</a:t>
            </a:r>
          </a:p>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Slow mobile app</a:t>
            </a:r>
          </a:p>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Limited AI functionality</a:t>
            </a:r>
          </a:p>
        </p:txBody>
      </p:sp>
      <p:sp>
        <p:nvSpPr>
          <p:cNvPr name="AutoShape 5" id="5"/>
          <p:cNvSpPr/>
          <p:nvPr/>
        </p:nvSpPr>
        <p:spPr>
          <a:xfrm>
            <a:off x="-882858" y="492020"/>
            <a:ext cx="20053717" cy="0"/>
          </a:xfrm>
          <a:prstGeom prst="line">
            <a:avLst/>
          </a:prstGeom>
          <a:ln cap="flat" w="9525">
            <a:solidFill>
              <a:srgbClr val="151213"/>
            </a:solidFill>
            <a:prstDash val="solid"/>
            <a:headEnd type="none" len="sm" w="sm"/>
            <a:tailEnd type="none" len="sm" w="sm"/>
          </a:ln>
        </p:spPr>
      </p:sp>
      <p:sp>
        <p:nvSpPr>
          <p:cNvPr name="AutoShape 6" id="6"/>
          <p:cNvSpPr/>
          <p:nvPr/>
        </p:nvSpPr>
        <p:spPr>
          <a:xfrm>
            <a:off x="-882858" y="9818891"/>
            <a:ext cx="20053717" cy="0"/>
          </a:xfrm>
          <a:prstGeom prst="line">
            <a:avLst/>
          </a:prstGeom>
          <a:ln cap="flat" w="9525">
            <a:solidFill>
              <a:srgbClr val="151213"/>
            </a:solidFill>
            <a:prstDash val="solid"/>
            <a:headEnd type="none" len="sm" w="sm"/>
            <a:tailEnd type="none" len="sm" w="sm"/>
          </a:ln>
        </p:spPr>
      </p:sp>
      <p:sp>
        <p:nvSpPr>
          <p:cNvPr name="TextBox 7" id="7"/>
          <p:cNvSpPr txBox="true"/>
          <p:nvPr/>
        </p:nvSpPr>
        <p:spPr>
          <a:xfrm rot="0">
            <a:off x="1292090" y="6362750"/>
            <a:ext cx="5858785" cy="668655"/>
          </a:xfrm>
          <a:prstGeom prst="rect">
            <a:avLst/>
          </a:prstGeom>
        </p:spPr>
        <p:txBody>
          <a:bodyPr anchor="t" rtlCol="false" tIns="0" lIns="0" bIns="0" rIns="0">
            <a:spAutoFit/>
          </a:bodyPr>
          <a:lstStyle/>
          <a:p>
            <a:pPr algn="r">
              <a:lnSpc>
                <a:spcPts val="5580"/>
              </a:lnSpc>
            </a:pPr>
            <a:r>
              <a:rPr lang="en-US" sz="3600" spc="-197" u="sng">
                <a:solidFill>
                  <a:srgbClr val="151213"/>
                </a:solidFill>
                <a:latin typeface="Public Sans"/>
                <a:ea typeface="Public Sans"/>
                <a:cs typeface="Public Sans"/>
                <a:sym typeface="Public Sans"/>
              </a:rPr>
              <a:t>V 1.2</a:t>
            </a:r>
          </a:p>
        </p:txBody>
      </p:sp>
      <p:sp>
        <p:nvSpPr>
          <p:cNvPr name="TextBox 8" id="8"/>
          <p:cNvSpPr txBox="true"/>
          <p:nvPr/>
        </p:nvSpPr>
        <p:spPr>
          <a:xfrm rot="0">
            <a:off x="5927288" y="7126655"/>
            <a:ext cx="5511119" cy="2383822"/>
          </a:xfrm>
          <a:prstGeom prst="rect">
            <a:avLst/>
          </a:prstGeom>
        </p:spPr>
        <p:txBody>
          <a:bodyPr anchor="t" rtlCol="false" tIns="0" lIns="0" bIns="0" rIns="0">
            <a:spAutoFit/>
          </a:bodyPr>
          <a:lstStyle/>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Second version</a:t>
            </a:r>
          </a:p>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Easier to use</a:t>
            </a:r>
          </a:p>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Slow mobile app</a:t>
            </a:r>
          </a:p>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Limited + Slower AI functionality</a:t>
            </a:r>
          </a:p>
        </p:txBody>
      </p:sp>
      <p:sp>
        <p:nvSpPr>
          <p:cNvPr name="TextBox 9" id="9"/>
          <p:cNvSpPr txBox="true"/>
          <p:nvPr/>
        </p:nvSpPr>
        <p:spPr>
          <a:xfrm rot="0">
            <a:off x="7150874" y="6362750"/>
            <a:ext cx="5858785" cy="668655"/>
          </a:xfrm>
          <a:prstGeom prst="rect">
            <a:avLst/>
          </a:prstGeom>
        </p:spPr>
        <p:txBody>
          <a:bodyPr anchor="t" rtlCol="false" tIns="0" lIns="0" bIns="0" rIns="0">
            <a:spAutoFit/>
          </a:bodyPr>
          <a:lstStyle/>
          <a:p>
            <a:pPr algn="r">
              <a:lnSpc>
                <a:spcPts val="5580"/>
              </a:lnSpc>
            </a:pPr>
            <a:r>
              <a:rPr lang="en-US" sz="3600" spc="-197" u="sng">
                <a:solidFill>
                  <a:srgbClr val="151213"/>
                </a:solidFill>
                <a:latin typeface="Public Sans"/>
                <a:ea typeface="Public Sans"/>
                <a:cs typeface="Public Sans"/>
                <a:sym typeface="Public Sans"/>
              </a:rPr>
              <a:t>V 2.0</a:t>
            </a:r>
          </a:p>
        </p:txBody>
      </p:sp>
      <p:sp>
        <p:nvSpPr>
          <p:cNvPr name="TextBox 10" id="10"/>
          <p:cNvSpPr txBox="true"/>
          <p:nvPr/>
        </p:nvSpPr>
        <p:spPr>
          <a:xfrm rot="0">
            <a:off x="11786072" y="7126655"/>
            <a:ext cx="5511119" cy="2383822"/>
          </a:xfrm>
          <a:prstGeom prst="rect">
            <a:avLst/>
          </a:prstGeom>
        </p:spPr>
        <p:txBody>
          <a:bodyPr anchor="t" rtlCol="false" tIns="0" lIns="0" bIns="0" rIns="0">
            <a:spAutoFit/>
          </a:bodyPr>
          <a:lstStyle/>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Third version</a:t>
            </a:r>
          </a:p>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Easier to use</a:t>
            </a:r>
          </a:p>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Faster mobile app</a:t>
            </a:r>
          </a:p>
          <a:p>
            <a:pPr algn="just" marL="742705" indent="-371353" lvl="1">
              <a:lnSpc>
                <a:spcPts val="3784"/>
              </a:lnSpc>
              <a:buFont typeface="Arial"/>
              <a:buChar char="•"/>
            </a:pPr>
            <a:r>
              <a:rPr lang="en-US" sz="3440" spc="-189">
                <a:solidFill>
                  <a:srgbClr val="151213"/>
                </a:solidFill>
                <a:latin typeface="Public Sans"/>
                <a:ea typeface="Public Sans"/>
                <a:cs typeface="Public Sans"/>
                <a:sym typeface="Public Sans"/>
              </a:rPr>
              <a:t>Faster + Enhanced AI functionality (Free chat)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FEFEC"/>
        </a:solidFill>
      </p:bgPr>
    </p:bg>
    <p:spTree>
      <p:nvGrpSpPr>
        <p:cNvPr id="1" name=""/>
        <p:cNvGrpSpPr/>
        <p:nvPr/>
      </p:nvGrpSpPr>
      <p:grpSpPr>
        <a:xfrm>
          <a:off x="0" y="0"/>
          <a:ext cx="0" cy="0"/>
          <a:chOff x="0" y="0"/>
          <a:chExt cx="0" cy="0"/>
        </a:xfrm>
      </p:grpSpPr>
      <p:sp>
        <p:nvSpPr>
          <p:cNvPr name="AutoShape 2" id="2"/>
          <p:cNvSpPr/>
          <p:nvPr/>
        </p:nvSpPr>
        <p:spPr>
          <a:xfrm>
            <a:off x="-882858" y="492020"/>
            <a:ext cx="20053717" cy="0"/>
          </a:xfrm>
          <a:prstGeom prst="line">
            <a:avLst/>
          </a:prstGeom>
          <a:ln cap="flat" w="9525">
            <a:solidFill>
              <a:srgbClr val="151213"/>
            </a:solidFill>
            <a:prstDash val="solid"/>
            <a:headEnd type="none" len="sm" w="sm"/>
            <a:tailEnd type="none" len="sm" w="sm"/>
          </a:ln>
        </p:spPr>
      </p:sp>
      <p:sp>
        <p:nvSpPr>
          <p:cNvPr name="AutoShape 3" id="3"/>
          <p:cNvSpPr/>
          <p:nvPr/>
        </p:nvSpPr>
        <p:spPr>
          <a:xfrm>
            <a:off x="-882858" y="9818891"/>
            <a:ext cx="20053717" cy="0"/>
          </a:xfrm>
          <a:prstGeom prst="line">
            <a:avLst/>
          </a:prstGeom>
          <a:ln cap="flat" w="9525">
            <a:solidFill>
              <a:srgbClr val="151213"/>
            </a:solidFill>
            <a:prstDash val="solid"/>
            <a:headEnd type="none" len="sm" w="sm"/>
            <a:tailEnd type="none" len="sm" w="sm"/>
          </a:ln>
        </p:spPr>
      </p:sp>
      <p:sp>
        <p:nvSpPr>
          <p:cNvPr name="Freeform 4" id="4"/>
          <p:cNvSpPr/>
          <p:nvPr/>
        </p:nvSpPr>
        <p:spPr>
          <a:xfrm flipH="false" flipV="false" rot="0">
            <a:off x="9202316" y="976658"/>
            <a:ext cx="7900416" cy="8229600"/>
          </a:xfrm>
          <a:custGeom>
            <a:avLst/>
            <a:gdLst/>
            <a:ahLst/>
            <a:cxnLst/>
            <a:rect r="r" b="b" t="t" l="l"/>
            <a:pathLst>
              <a:path h="8229600" w="7900416">
                <a:moveTo>
                  <a:pt x="0" y="0"/>
                </a:moveTo>
                <a:lnTo>
                  <a:pt x="7900416" y="0"/>
                </a:lnTo>
                <a:lnTo>
                  <a:pt x="7900416" y="8229600"/>
                </a:lnTo>
                <a:lnTo>
                  <a:pt x="0" y="8229600"/>
                </a:lnTo>
                <a:lnTo>
                  <a:pt x="0" y="0"/>
                </a:lnTo>
                <a:close/>
              </a:path>
            </a:pathLst>
          </a:custGeom>
          <a:blipFill>
            <a:blip r:embed="rId2"/>
            <a:stretch>
              <a:fillRect l="0" t="0" r="0" b="0"/>
            </a:stretch>
          </a:blipFill>
        </p:spPr>
      </p:sp>
      <p:sp>
        <p:nvSpPr>
          <p:cNvPr name="TextBox 5" id="5"/>
          <p:cNvSpPr txBox="true"/>
          <p:nvPr/>
        </p:nvSpPr>
        <p:spPr>
          <a:xfrm rot="0">
            <a:off x="243519" y="1237442"/>
            <a:ext cx="9175779" cy="6973654"/>
          </a:xfrm>
          <a:prstGeom prst="rect">
            <a:avLst/>
          </a:prstGeom>
        </p:spPr>
        <p:txBody>
          <a:bodyPr anchor="t" rtlCol="false" tIns="0" lIns="0" bIns="0" rIns="0">
            <a:spAutoFit/>
          </a:bodyPr>
          <a:lstStyle/>
          <a:p>
            <a:pPr algn="l">
              <a:lnSpc>
                <a:spcPts val="26861"/>
              </a:lnSpc>
            </a:pPr>
            <a:r>
              <a:rPr lang="en-US" sz="26861" spc="-590">
                <a:solidFill>
                  <a:srgbClr val="151213"/>
                </a:solidFill>
                <a:latin typeface="Anton"/>
                <a:ea typeface="Anton"/>
                <a:cs typeface="Anton"/>
                <a:sym typeface="Anton"/>
              </a:rPr>
              <a:t>THANK</a:t>
            </a:r>
          </a:p>
          <a:p>
            <a:pPr algn="l">
              <a:lnSpc>
                <a:spcPts val="26861"/>
              </a:lnSpc>
            </a:pPr>
            <a:r>
              <a:rPr lang="en-US" sz="26861" spc="-590">
                <a:solidFill>
                  <a:srgbClr val="151213"/>
                </a:solidFill>
                <a:latin typeface="Anton"/>
                <a:ea typeface="Anton"/>
                <a:cs typeface="Anton"/>
                <a:sym typeface="Anton"/>
              </a:rPr>
              <a:t>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DAG5tsDOZdQ</dc:identifier>
  <dcterms:modified xsi:type="dcterms:W3CDTF">2011-08-01T06:04:30Z</dcterms:modified>
  <cp:revision>1</cp:revision>
  <dc:title>AGRO - SMART</dc:title>
</cp:coreProperties>
</file>

<file path=docProps/thumbnail.jpeg>
</file>